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7"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862804876_960x639.jpg"/>
          <p:cNvSpPr/>
          <p:nvPr>
            <p:ph type="pic" sz="quarter" idx="21"/>
          </p:nvPr>
        </p:nvSpPr>
        <p:spPr>
          <a:xfrm>
            <a:off x="15430500" y="7085409"/>
            <a:ext cx="8128000" cy="5410201"/>
          </a:xfrm>
          <a:prstGeom prst="rect">
            <a:avLst/>
          </a:prstGeom>
        </p:spPr>
        <p:txBody>
          <a:bodyPr lIns="91439" tIns="45719" rIns="91439" bIns="45719">
            <a:noAutofit/>
          </a:bodyPr>
          <a:lstStyle/>
          <a:p>
            <a:pPr/>
          </a:p>
        </p:txBody>
      </p:sp>
      <p:sp>
        <p:nvSpPr>
          <p:cNvPr id="125" name="824910546_2681x1332.jpg"/>
          <p:cNvSpPr/>
          <p:nvPr>
            <p:ph type="pic" idx="22"/>
          </p:nvPr>
        </p:nvSpPr>
        <p:spPr>
          <a:xfrm>
            <a:off x="-2933700" y="1270000"/>
            <a:ext cx="22699133" cy="11277600"/>
          </a:xfrm>
          <a:prstGeom prst="rect">
            <a:avLst/>
          </a:prstGeom>
        </p:spPr>
        <p:txBody>
          <a:bodyPr lIns="91439" tIns="45719" rIns="91439" bIns="45719">
            <a:noAutofit/>
          </a:bodyPr>
          <a:lstStyle/>
          <a:p>
            <a:pPr/>
          </a:p>
        </p:txBody>
      </p:sp>
      <p:sp>
        <p:nvSpPr>
          <p:cNvPr id="126" name="575395635_960x639.jpg"/>
          <p:cNvSpPr/>
          <p:nvPr>
            <p:ph type="pic" sz="quarter" idx="23"/>
          </p:nvPr>
        </p:nvSpPr>
        <p:spPr>
          <a:xfrm>
            <a:off x="15430500" y="1270000"/>
            <a:ext cx="8128000" cy="54102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511300" y="-3721100"/>
            <a:ext cx="28511500" cy="19030242"/>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Image"/>
          <p:cNvSpPr/>
          <p:nvPr>
            <p:ph type="pic" idx="21"/>
          </p:nvPr>
        </p:nvSpPr>
        <p:spPr>
          <a:xfrm>
            <a:off x="-431800" y="-4038600"/>
            <a:ext cx="29464000" cy="18034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4" name="92709243_1322x1323.jpeg"/>
          <p:cNvSpPr/>
          <p:nvPr>
            <p:ph type="pic" sz="half" idx="21"/>
          </p:nvPr>
        </p:nvSpPr>
        <p:spPr>
          <a:xfrm>
            <a:off x="12052303" y="1270000"/>
            <a:ext cx="11188406" cy="11209889"/>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3" name="824910546_2681x1332.jpg"/>
          <p:cNvSpPr/>
          <p:nvPr>
            <p:ph type="pic" idx="22"/>
          </p:nvPr>
        </p:nvSpPr>
        <p:spPr>
          <a:xfrm>
            <a:off x="6380200" y="1263848"/>
            <a:ext cx="22529801" cy="11193471"/>
          </a:xfrm>
          <a:prstGeom prst="rect">
            <a:avLst/>
          </a:prstGeom>
        </p:spPr>
        <p:txBody>
          <a:bodyPr lIns="91439" tIns="45719" rIns="91439" bIns="45719">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 Id="rId3" Type="http://schemas.openxmlformats.org/officeDocument/2006/relationships/image" Target="../media/image8.tif"/><Relationship Id="rId4" Type="http://schemas.openxmlformats.org/officeDocument/2006/relationships/image" Target="../media/image9.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Natalia Levinzon TITgv20"/>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Natalia Levinzon TITgv20</a:t>
            </a:r>
          </a:p>
        </p:txBody>
      </p:sp>
      <p:sp>
        <p:nvSpPr>
          <p:cNvPr id="152" name="Building a gaming computer"/>
          <p:cNvSpPr txBox="1"/>
          <p:nvPr>
            <p:ph type="ctrTitle"/>
          </p:nvPr>
        </p:nvSpPr>
        <p:spPr>
          <a:prstGeom prst="rect">
            <a:avLst/>
          </a:prstGeom>
        </p:spPr>
        <p:txBody>
          <a:bodyPr/>
          <a:lstStyle/>
          <a:p>
            <a:pPr/>
            <a:r>
              <a:t>Building a gaming computer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The cost of components"/>
          <p:cNvSpPr txBox="1"/>
          <p:nvPr>
            <p:ph type="title"/>
          </p:nvPr>
        </p:nvSpPr>
        <p:spPr>
          <a:prstGeom prst="rect">
            <a:avLst/>
          </a:prstGeom>
        </p:spPr>
        <p:txBody>
          <a:bodyPr/>
          <a:lstStyle/>
          <a:p>
            <a:pPr/>
            <a:r>
              <a:t>The cost of components</a:t>
            </a:r>
          </a:p>
        </p:txBody>
      </p:sp>
      <p:graphicFrame>
        <p:nvGraphicFramePr>
          <p:cNvPr id="197" name="Table"/>
          <p:cNvGraphicFramePr/>
          <p:nvPr/>
        </p:nvGraphicFramePr>
        <p:xfrm>
          <a:off x="1076452" y="2658232"/>
          <a:ext cx="14085709" cy="8446023"/>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4691002"/>
                <a:gridCol w="5653740"/>
                <a:gridCol w="3728264"/>
              </a:tblGrid>
              <a:tr h="1974489">
                <a:tc>
                  <a:txBody>
                    <a:bodyPr/>
                    <a:lstStyle/>
                    <a:p>
                      <a:pPr defTabSz="914400">
                        <a:tabLst>
                          <a:tab pos="1663700" algn="l"/>
                        </a:tabLst>
                        <a:defRPr b="0">
                          <a:solidFill>
                            <a:srgbClr val="000000"/>
                          </a:solidFill>
                        </a:defRPr>
                      </a:pPr>
                      <a:r>
                        <a:rPr b="1" sz="3200">
                          <a:solidFill>
                            <a:srgbClr val="FFFFFF"/>
                          </a:solidFill>
                        </a:rPr>
                        <a:t>Components</a:t>
                      </a:r>
                    </a:p>
                  </a:txBody>
                  <a:tcPr marL="50800" marR="50800" marT="50800" marB="50800" anchor="ctr" anchorCtr="0" horzOverflow="overflow"/>
                </a:tc>
                <a:tc>
                  <a:txBody>
                    <a:bodyPr/>
                    <a:lstStyle/>
                    <a:p>
                      <a:pPr defTabSz="914400">
                        <a:tabLst>
                          <a:tab pos="1663700" algn="l"/>
                        </a:tabLst>
                        <a:defRPr b="0">
                          <a:solidFill>
                            <a:srgbClr val="000000"/>
                          </a:solidFill>
                        </a:defRPr>
                      </a:pPr>
                      <a:r>
                        <a:rPr b="1" sz="3200">
                          <a:solidFill>
                            <a:srgbClr val="FFFFFF"/>
                          </a:solidFill>
                        </a:rPr>
                        <a:t>Model</a:t>
                      </a:r>
                    </a:p>
                  </a:txBody>
                  <a:tcPr marL="50800" marR="50800" marT="50800" marB="50800" anchor="ctr" anchorCtr="0" horzOverflow="overflow"/>
                </a:tc>
                <a:tc>
                  <a:txBody>
                    <a:bodyPr/>
                    <a:lstStyle/>
                    <a:p>
                      <a:pPr defTabSz="914400">
                        <a:tabLst>
                          <a:tab pos="1663700" algn="l"/>
                        </a:tabLst>
                        <a:defRPr b="0">
                          <a:solidFill>
                            <a:srgbClr val="000000"/>
                          </a:solidFill>
                        </a:defRPr>
                      </a:pPr>
                      <a:r>
                        <a:rPr b="1" sz="3200">
                          <a:solidFill>
                            <a:srgbClr val="FFFFFF"/>
                          </a:solidFill>
                        </a:rPr>
                        <a:t>Price</a:t>
                      </a:r>
                    </a:p>
                  </a:txBody>
                  <a:tcPr marL="50800" marR="50800" marT="50800" marB="50800" anchor="ctr" anchorCtr="0" horzOverflow="overflow"/>
                </a:tc>
              </a:tr>
              <a:tr h="731167">
                <a:tc>
                  <a:txBody>
                    <a:bodyPr/>
                    <a:lstStyle/>
                    <a:p>
                      <a:pPr defTabSz="914400">
                        <a:tabLst>
                          <a:tab pos="1663700" algn="l"/>
                        </a:tabLst>
                        <a:defRPr b="0">
                          <a:solidFill>
                            <a:srgbClr val="000000"/>
                          </a:solidFill>
                        </a:defRPr>
                      </a:pPr>
                      <a:r>
                        <a:rPr b="1" sz="3200">
                          <a:solidFill>
                            <a:srgbClr val="FFFFFF"/>
                          </a:solidFill>
                        </a:rPr>
                        <a:t>Processor</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AMD Ryzen 7 5800X</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€473,00</a:t>
                      </a:r>
                    </a:p>
                  </a:txBody>
                  <a:tcPr marL="50800" marR="50800" marT="50800" marB="50800" anchor="ctr" anchorCtr="0" horzOverflow="overflow"/>
                </a:tc>
              </a:tr>
              <a:tr h="715958">
                <a:tc>
                  <a:txBody>
                    <a:bodyPr/>
                    <a:lstStyle/>
                    <a:p>
                      <a:pPr defTabSz="914400">
                        <a:tabLst>
                          <a:tab pos="1663700" algn="l"/>
                        </a:tabLst>
                        <a:defRPr b="0">
                          <a:solidFill>
                            <a:srgbClr val="000000"/>
                          </a:solidFill>
                        </a:defRPr>
                      </a:pPr>
                      <a:r>
                        <a:rPr b="1" sz="3200">
                          <a:solidFill>
                            <a:srgbClr val="FFFFFF"/>
                          </a:solidFill>
                        </a:rPr>
                        <a:t>CPU cooler</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Noctua NH-D15</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€109,00</a:t>
                      </a:r>
                    </a:p>
                  </a:txBody>
                  <a:tcPr marL="50800" marR="50800" marT="50800" marB="50800" anchor="ctr" anchorCtr="0" horzOverflow="overflow"/>
                </a:tc>
              </a:tr>
              <a:tr h="715958">
                <a:tc>
                  <a:txBody>
                    <a:bodyPr/>
                    <a:lstStyle/>
                    <a:p>
                      <a:pPr defTabSz="914400">
                        <a:tabLst>
                          <a:tab pos="1663700" algn="l"/>
                        </a:tabLst>
                        <a:defRPr b="0">
                          <a:solidFill>
                            <a:srgbClr val="000000"/>
                          </a:solidFill>
                        </a:defRPr>
                      </a:pPr>
                      <a:r>
                        <a:rPr b="1" sz="3200">
                          <a:solidFill>
                            <a:srgbClr val="FFFFFF"/>
                          </a:solidFill>
                        </a:rPr>
                        <a:t>Motherboard</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ASRock X570 Pro4</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€178,60</a:t>
                      </a:r>
                    </a:p>
                  </a:txBody>
                  <a:tcPr marL="50800" marR="50800" marT="50800" marB="50800" anchor="ctr" anchorCtr="0" horzOverflow="overflow"/>
                </a:tc>
              </a:tr>
              <a:tr h="715958">
                <a:tc>
                  <a:txBody>
                    <a:bodyPr/>
                    <a:lstStyle/>
                    <a:p>
                      <a:pPr defTabSz="914400">
                        <a:tabLst>
                          <a:tab pos="1663700" algn="l"/>
                        </a:tabLst>
                        <a:defRPr b="0">
                          <a:solidFill>
                            <a:srgbClr val="000000"/>
                          </a:solidFill>
                        </a:defRPr>
                      </a:pPr>
                      <a:r>
                        <a:rPr b="1" sz="3200">
                          <a:solidFill>
                            <a:srgbClr val="FFFFFF"/>
                          </a:solidFill>
                        </a:rPr>
                        <a:t>Graphic card</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NVIDIA RTX 3080</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€1 913,39</a:t>
                      </a:r>
                    </a:p>
                  </a:txBody>
                  <a:tcPr marL="50800" marR="50800" marT="50800" marB="50800" anchor="ctr" anchorCtr="0" horzOverflow="overflow"/>
                </a:tc>
              </a:tr>
              <a:tr h="1068803">
                <a:tc>
                  <a:txBody>
                    <a:bodyPr/>
                    <a:lstStyle/>
                    <a:p>
                      <a:pPr defTabSz="914400">
                        <a:tabLst>
                          <a:tab pos="1663700" algn="l"/>
                        </a:tabLst>
                        <a:defRPr b="0">
                          <a:solidFill>
                            <a:srgbClr val="000000"/>
                          </a:solidFill>
                        </a:defRPr>
                      </a:pPr>
                      <a:r>
                        <a:rPr b="1" sz="3200">
                          <a:solidFill>
                            <a:srgbClr val="FFFFFF"/>
                          </a:solidFill>
                        </a:rPr>
                        <a:t>RAM</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Kingston HyperX Fury [HX432C16FB3K2/32]</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€141,00</a:t>
                      </a:r>
                    </a:p>
                  </a:txBody>
                  <a:tcPr marL="50800" marR="50800" marT="50800" marB="50800" anchor="ctr" anchorCtr="0" horzOverflow="overflow"/>
                </a:tc>
              </a:tr>
              <a:tr h="1165973">
                <a:tc>
                  <a:txBody>
                    <a:bodyPr/>
                    <a:lstStyle/>
                    <a:p>
                      <a:pPr defTabSz="914400">
                        <a:tabLst>
                          <a:tab pos="1663700" algn="l"/>
                        </a:tabLst>
                        <a:defRPr b="0">
                          <a:solidFill>
                            <a:srgbClr val="000000"/>
                          </a:solidFill>
                        </a:defRPr>
                      </a:pPr>
                      <a:r>
                        <a:rPr b="1" sz="3200">
                          <a:solidFill>
                            <a:srgbClr val="FFFFFF"/>
                          </a:solidFill>
                        </a:rPr>
                        <a:t>Hard drive</a:t>
                      </a:r>
                    </a:p>
                  </a:txBody>
                  <a:tcPr marL="50800" marR="50800" marT="50800" marB="50800" anchor="ctr" anchorCtr="0" horzOverflow="overflow"/>
                </a:tc>
                <a:tc>
                  <a:txBody>
                    <a:bodyPr/>
                    <a:lstStyle/>
                    <a:p>
                      <a:pPr defTabSz="825500">
                        <a:defRPr>
                          <a:solidFill>
                            <a:srgbClr val="000000"/>
                          </a:solidFill>
                        </a:defRPr>
                      </a:pPr>
                      <a:r>
                        <a:rPr sz="3200">
                          <a:solidFill>
                            <a:srgbClr val="FFFFFF"/>
                          </a:solidFill>
                        </a:rPr>
                        <a:t>Samsung 970 EVO Plus (MZ-V7S1T0BW)</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€172,00</a:t>
                      </a:r>
                    </a:p>
                  </a:txBody>
                  <a:tcPr marL="50800" marR="50800" marT="50800" marB="50800" anchor="ctr" anchorCtr="0" horzOverflow="overflow"/>
                </a:tc>
              </a:tr>
              <a:tr h="1055091">
                <a:tc>
                  <a:txBody>
                    <a:bodyPr/>
                    <a:lstStyle/>
                    <a:p>
                      <a:pPr defTabSz="914400">
                        <a:tabLst>
                          <a:tab pos="1663700" algn="l"/>
                        </a:tabLst>
                        <a:defRPr b="0">
                          <a:solidFill>
                            <a:srgbClr val="000000"/>
                          </a:solidFill>
                        </a:defRPr>
                      </a:pPr>
                      <a:r>
                        <a:rPr b="1" sz="3200">
                          <a:solidFill>
                            <a:srgbClr val="FFFFFF"/>
                          </a:solidFill>
                        </a:rPr>
                        <a:t>Power supply</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Cooler Master MasterWatt 650W</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€113,62</a:t>
                      </a:r>
                    </a:p>
                  </a:txBody>
                  <a:tcPr marL="50800" marR="50800" marT="50800" marB="50800" anchor="ctr" anchorCtr="0" horzOverflow="overflow"/>
                </a:tc>
              </a:tr>
              <a:tr h="740905">
                <a:tc>
                  <a:txBody>
                    <a:bodyPr/>
                    <a:lstStyle/>
                    <a:p>
                      <a:pPr defTabSz="914400">
                        <a:tabLst>
                          <a:tab pos="1663700" algn="l"/>
                        </a:tabLst>
                        <a:defRPr b="0">
                          <a:solidFill>
                            <a:srgbClr val="000000"/>
                          </a:solidFill>
                        </a:defRPr>
                      </a:pPr>
                      <a:r>
                        <a:rPr b="1" sz="3200">
                          <a:solidFill>
                            <a:srgbClr val="FFFFFF"/>
                          </a:solidFill>
                        </a:rPr>
                        <a:t>Body</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NZXT H510</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€87,24</a:t>
                      </a:r>
                    </a:p>
                  </a:txBody>
                  <a:tcPr marL="50800" marR="50800" marT="50800" marB="50800" anchor="ctr" anchorCtr="0" horzOverflow="overflow"/>
                </a:tc>
              </a:tr>
              <a:tr h="581723">
                <a:tc>
                  <a:txBody>
                    <a:bodyPr/>
                    <a:lstStyle/>
                    <a:p>
                      <a:pPr defTabSz="914400">
                        <a:tabLst>
                          <a:tab pos="1663700" algn="l"/>
                        </a:tabLst>
                        <a:defRPr b="0">
                          <a:solidFill>
                            <a:srgbClr val="000000"/>
                          </a:solidFill>
                        </a:defRPr>
                      </a:pPr>
                      <a:r>
                        <a:rPr b="1" sz="3200">
                          <a:solidFill>
                            <a:srgbClr val="FFFFFF"/>
                          </a:solidFill>
                        </a:rPr>
                        <a:t>Total:</a:t>
                      </a:r>
                    </a:p>
                  </a:txBody>
                  <a:tcPr marL="50800" marR="50800" marT="50800" marB="50800" anchor="ctr" anchorCtr="0" horzOverflow="overflow"/>
                </a:tc>
                <a:tc>
                  <a:txBody>
                    <a:bodyPr/>
                    <a:lstStyle/>
                    <a:p>
                      <a:pPr defTabSz="914400">
                        <a:defRPr sz="3200"/>
                      </a:pP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€3 187,85</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Processor"/>
          <p:cNvSpPr txBox="1"/>
          <p:nvPr>
            <p:ph type="title"/>
          </p:nvPr>
        </p:nvSpPr>
        <p:spPr>
          <a:prstGeom prst="rect">
            <a:avLst/>
          </a:prstGeom>
        </p:spPr>
        <p:txBody>
          <a:bodyPr/>
          <a:lstStyle/>
          <a:p>
            <a:pPr/>
            <a:r>
              <a:t>Processor</a:t>
            </a:r>
          </a:p>
        </p:txBody>
      </p:sp>
      <p:sp>
        <p:nvSpPr>
          <p:cNvPr id="155" name="AMD Ryzen 7 5800X"/>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AMD Ryzen 7 5800X</a:t>
            </a:r>
          </a:p>
        </p:txBody>
      </p:sp>
      <p:sp>
        <p:nvSpPr>
          <p:cNvPr id="156" name="AMD's fastest 8 core processor for mainstream desktop, with 16 procesing threads…"/>
          <p:cNvSpPr txBox="1"/>
          <p:nvPr>
            <p:ph type="body" sz="quarter" idx="1"/>
          </p:nvPr>
        </p:nvSpPr>
        <p:spPr>
          <a:xfrm>
            <a:off x="1206499" y="4248504"/>
            <a:ext cx="7576368" cy="8256012"/>
          </a:xfrm>
          <a:prstGeom prst="rect">
            <a:avLst/>
          </a:prstGeom>
        </p:spPr>
        <p:txBody>
          <a:bodyPr/>
          <a:lstStyle/>
          <a:p>
            <a:pPr marL="432815" indent="-432815" defTabSz="1731220">
              <a:spcBef>
                <a:spcPts val="3100"/>
              </a:spcBef>
              <a:defRPr sz="3407"/>
            </a:pPr>
            <a:r>
              <a:t>AMD's fastest 8 core processor for mainstream desktop, with 16 procesing threads</a:t>
            </a:r>
          </a:p>
          <a:p>
            <a:pPr marL="432815" indent="-432815" defTabSz="1731220">
              <a:spcBef>
                <a:spcPts val="3100"/>
              </a:spcBef>
              <a:defRPr sz="3407"/>
            </a:pPr>
            <a:r>
              <a:t>Can deliver elite 100+ FPS performance in the world's most popular games</a:t>
            </a:r>
          </a:p>
          <a:p>
            <a:pPr marL="432815" indent="-432815" defTabSz="1731220">
              <a:spcBef>
                <a:spcPts val="3100"/>
              </a:spcBef>
              <a:defRPr sz="3407"/>
            </a:pPr>
            <a:r>
              <a:t>Cooler not included, high-performance cooler recommended</a:t>
            </a:r>
          </a:p>
          <a:p>
            <a:pPr marL="432815" indent="-432815" defTabSz="1731220">
              <a:spcBef>
                <a:spcPts val="3100"/>
              </a:spcBef>
              <a:defRPr sz="3407"/>
            </a:pPr>
            <a:r>
              <a:t>4.7 GHz Max Boost, unlocked for overclocking, 36 MB of cache, DDR-3200 support</a:t>
            </a:r>
          </a:p>
          <a:p>
            <a:pPr marL="432815" indent="-432815" defTabSz="1731220">
              <a:spcBef>
                <a:spcPts val="3100"/>
              </a:spcBef>
              <a:defRPr sz="3407"/>
            </a:pPr>
            <a:r>
              <a:t>For the advanced Socket AM4 platform, can support PCIe 4.0 on X570 and B550 motherboards</a:t>
            </a:r>
          </a:p>
        </p:txBody>
      </p:sp>
      <p:pic>
        <p:nvPicPr>
          <p:cNvPr id="157" name="Image" descr="Image"/>
          <p:cNvPicPr>
            <a:picLocks noChangeAspect="1"/>
          </p:cNvPicPr>
          <p:nvPr/>
        </p:nvPicPr>
        <p:blipFill>
          <a:blip r:embed="rId2">
            <a:extLst/>
          </a:blip>
          <a:stretch>
            <a:fillRect/>
          </a:stretch>
        </p:blipFill>
        <p:spPr>
          <a:xfrm>
            <a:off x="13020932" y="2438068"/>
            <a:ext cx="8037935" cy="883986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CPU cooler"/>
          <p:cNvSpPr txBox="1"/>
          <p:nvPr>
            <p:ph type="title"/>
          </p:nvPr>
        </p:nvSpPr>
        <p:spPr>
          <a:prstGeom prst="rect">
            <a:avLst/>
          </a:prstGeom>
        </p:spPr>
        <p:txBody>
          <a:bodyPr/>
          <a:lstStyle/>
          <a:p>
            <a:pPr/>
            <a:r>
              <a:t>CPU cooler</a:t>
            </a:r>
          </a:p>
        </p:txBody>
      </p:sp>
      <p:sp>
        <p:nvSpPr>
          <p:cNvPr id="160" name="Noctua NH-D1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Noctua NH-D15</a:t>
            </a:r>
          </a:p>
        </p:txBody>
      </p:sp>
      <p:sp>
        <p:nvSpPr>
          <p:cNvPr id="161" name="State-of-the-art dual-tower design with 6 heatpipes and 2 fans provides class-leading cooling performance for overclocking or near-silent systems…"/>
          <p:cNvSpPr txBox="1"/>
          <p:nvPr>
            <p:ph type="body" sz="half" idx="1"/>
          </p:nvPr>
        </p:nvSpPr>
        <p:spPr>
          <a:xfrm>
            <a:off x="1206500" y="4248504"/>
            <a:ext cx="12202756" cy="8256012"/>
          </a:xfrm>
          <a:prstGeom prst="rect">
            <a:avLst/>
          </a:prstGeom>
        </p:spPr>
        <p:txBody>
          <a:bodyPr/>
          <a:lstStyle/>
          <a:p>
            <a:pPr marL="377952" indent="-377952" defTabSz="1511770">
              <a:spcBef>
                <a:spcPts val="2700"/>
              </a:spcBef>
              <a:defRPr sz="2976"/>
            </a:pPr>
            <a:r>
              <a:t>State-of-the-art dual-tower design with 6 heatpipes and 2 fans provides class-leading cooling performance for overclocking or near-silent systems</a:t>
            </a:r>
          </a:p>
          <a:p>
            <a:pPr marL="377952" indent="-377952" defTabSz="1511770">
              <a:spcBef>
                <a:spcPts val="2700"/>
              </a:spcBef>
              <a:defRPr sz="2976"/>
            </a:pPr>
            <a:r>
              <a:t>Successor of the classic NH-D14; more than 250 awards and recommendations from leading international hardware websites and magazines</a:t>
            </a:r>
          </a:p>
          <a:p>
            <a:pPr marL="377952" indent="-377952" defTabSz="1511770">
              <a:spcBef>
                <a:spcPts val="2700"/>
              </a:spcBef>
              <a:defRPr sz="2976"/>
            </a:pPr>
            <a:r>
              <a:t>2 highly optimised NF-A15 140mm fans with PWM support and Low-Noise Adaptors for automatic speed control and ultra-quiet operation</a:t>
            </a:r>
          </a:p>
          <a:p>
            <a:pPr marL="377952" indent="-377952" defTabSz="1511770">
              <a:spcBef>
                <a:spcPts val="2700"/>
              </a:spcBef>
              <a:defRPr sz="2976"/>
            </a:pPr>
            <a:r>
              <a:t>Includes high-end NT-H1 thermal paste and SecuFirm2 mounting system for easy installation on Intel LGA1150, LGA1151, LGA1155, LGA1156, LGA1200, LGA2011, LGA2066 and AMD AM4, AM3(+), AM2(+), FM2(+)</a:t>
            </a:r>
          </a:p>
          <a:p>
            <a:pPr marL="377952" indent="-377952" defTabSz="1511770">
              <a:spcBef>
                <a:spcPts val="2700"/>
              </a:spcBef>
              <a:defRPr sz="2976"/>
            </a:pPr>
            <a:r>
              <a:t>Renowned Noctua quality backed up by 6-year manufacturer’s warranty, deluxe choice for Intel Core i9, i7, i5, i3 (e.g. 11900K, 11700K, 10900K, 10980XE) and AMD Ryzen (e.g. 5950X, 5900X, 5800X, 5600X)</a:t>
            </a:r>
          </a:p>
        </p:txBody>
      </p:sp>
      <p:pic>
        <p:nvPicPr>
          <p:cNvPr id="162" name="Image" descr="Image"/>
          <p:cNvPicPr>
            <a:picLocks noChangeAspect="1"/>
          </p:cNvPicPr>
          <p:nvPr/>
        </p:nvPicPr>
        <p:blipFill>
          <a:blip r:embed="rId2">
            <a:extLst/>
          </a:blip>
          <a:stretch>
            <a:fillRect/>
          </a:stretch>
        </p:blipFill>
        <p:spPr>
          <a:xfrm>
            <a:off x="14164190" y="3722225"/>
            <a:ext cx="8456997" cy="627155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Motherboard"/>
          <p:cNvSpPr txBox="1"/>
          <p:nvPr>
            <p:ph type="title"/>
          </p:nvPr>
        </p:nvSpPr>
        <p:spPr>
          <a:prstGeom prst="rect">
            <a:avLst/>
          </a:prstGeom>
        </p:spPr>
        <p:txBody>
          <a:bodyPr/>
          <a:lstStyle/>
          <a:p>
            <a:pPr/>
            <a:r>
              <a:t>Motherboard</a:t>
            </a:r>
          </a:p>
        </p:txBody>
      </p:sp>
      <p:sp>
        <p:nvSpPr>
          <p:cNvPr id="165" name="ASRock X570 Pro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ASRock X570 Pro4</a:t>
            </a:r>
          </a:p>
        </p:txBody>
      </p:sp>
      <p:sp>
        <p:nvSpPr>
          <p:cNvPr id="166" name="Supports AMD AM4 Socket Ryzen. 2000 and 3000 Series processors…"/>
          <p:cNvSpPr txBox="1"/>
          <p:nvPr>
            <p:ph type="body" sz="half" idx="1"/>
          </p:nvPr>
        </p:nvSpPr>
        <p:spPr>
          <a:xfrm>
            <a:off x="1206499" y="4248504"/>
            <a:ext cx="10906188" cy="8256012"/>
          </a:xfrm>
          <a:prstGeom prst="rect">
            <a:avLst/>
          </a:prstGeom>
        </p:spPr>
        <p:txBody>
          <a:bodyPr/>
          <a:lstStyle/>
          <a:p>
            <a:pPr marL="451104" indent="-451104" defTabSz="1804370">
              <a:spcBef>
                <a:spcPts val="3300"/>
              </a:spcBef>
              <a:defRPr sz="3552"/>
            </a:pPr>
            <a:r>
              <a:t>Supports AMD AM4 Socket Ryzen. 2000 and 3000 Series processors</a:t>
            </a:r>
          </a:p>
          <a:p>
            <a:pPr marL="451104" indent="-451104" defTabSz="1804370">
              <a:spcBef>
                <a:spcPts val="3300"/>
              </a:spcBef>
              <a:defRPr sz="3552"/>
            </a:pPr>
            <a:r>
              <a:t>10 Power Phase Design; Supports DDR4 4066+ (OC); 2 Pie 4. 0 x16, 2 Pie 4. 0 x1, 1 M. 2(Key E) For WIFI</a:t>
            </a:r>
          </a:p>
          <a:p>
            <a:pPr marL="451104" indent="-451104" defTabSz="1804370">
              <a:spcBef>
                <a:spcPts val="3300"/>
              </a:spcBef>
              <a:defRPr sz="3552"/>
            </a:pPr>
            <a:r>
              <a:t>AMD Quad Crossfire. and Crossfire. Graphics Output Options: HDMI, DisplayPort</a:t>
            </a:r>
          </a:p>
          <a:p>
            <a:pPr marL="451104" indent="-451104" defTabSz="1804370">
              <a:spcBef>
                <a:spcPts val="3300"/>
              </a:spcBef>
              <a:defRPr sz="3552"/>
            </a:pPr>
            <a:r>
              <a:t>7. 1 CH HD Audio (Relate ALC1200 Audio Codec), ELNA Audio Caps</a:t>
            </a:r>
          </a:p>
          <a:p>
            <a:pPr marL="451104" indent="-451104" defTabSz="1804370">
              <a:spcBef>
                <a:spcPts val="3300"/>
              </a:spcBef>
              <a:defRPr sz="3552"/>
            </a:pPr>
            <a:r>
              <a:t>8 SATA3, 1 Hyper M. 2 (Pie Gen4 x4 &amp; SATA3), 1 Hyper M. 2 (Pie Gen4 x4).2 USB 3. 2 Gen2 (Rear Type A+C), 8 USB 3. 2 Gen1 (2 Front, 6 Rear).Intel Gigabit LAN, AS Rock Polychrome SYNC</a:t>
            </a:r>
          </a:p>
        </p:txBody>
      </p:sp>
      <p:pic>
        <p:nvPicPr>
          <p:cNvPr id="167" name="Image" descr="Image"/>
          <p:cNvPicPr>
            <a:picLocks noChangeAspect="1"/>
          </p:cNvPicPr>
          <p:nvPr/>
        </p:nvPicPr>
        <p:blipFill>
          <a:blip r:embed="rId2">
            <a:extLst/>
          </a:blip>
          <a:stretch>
            <a:fillRect/>
          </a:stretch>
        </p:blipFill>
        <p:spPr>
          <a:xfrm>
            <a:off x="13267570" y="4953135"/>
            <a:ext cx="10082343" cy="684675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RAM"/>
          <p:cNvSpPr txBox="1"/>
          <p:nvPr>
            <p:ph type="title"/>
          </p:nvPr>
        </p:nvSpPr>
        <p:spPr>
          <a:prstGeom prst="rect">
            <a:avLst/>
          </a:prstGeom>
        </p:spPr>
        <p:txBody>
          <a:bodyPr/>
          <a:lstStyle/>
          <a:p>
            <a:pPr/>
            <a:r>
              <a:t>RAM</a:t>
            </a:r>
          </a:p>
        </p:txBody>
      </p:sp>
      <p:sp>
        <p:nvSpPr>
          <p:cNvPr id="170" name="Kingston HyperX Fury [HX432C16FB3K2/3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Kingston HyperX Fury [HX432C16FB3K2/32]</a:t>
            </a:r>
          </a:p>
        </p:txBody>
      </p:sp>
      <p:sp>
        <p:nvSpPr>
          <p:cNvPr id="171" name="Updated low-profile heat spreader design…"/>
          <p:cNvSpPr txBox="1"/>
          <p:nvPr>
            <p:ph type="body" sz="half" idx="1"/>
          </p:nvPr>
        </p:nvSpPr>
        <p:spPr>
          <a:xfrm>
            <a:off x="1229901" y="4061216"/>
            <a:ext cx="12532292" cy="8256011"/>
          </a:xfrm>
          <a:prstGeom prst="rect">
            <a:avLst/>
          </a:prstGeom>
        </p:spPr>
        <p:txBody>
          <a:bodyPr/>
          <a:lstStyle/>
          <a:p>
            <a:pPr marL="414527" indent="-414527" defTabSz="1658070">
              <a:spcBef>
                <a:spcPts val="3000"/>
              </a:spcBef>
              <a:defRPr sz="3264"/>
            </a:pPr>
            <a:r>
              <a:t>Updated low-profile heat spreader design</a:t>
            </a:r>
          </a:p>
          <a:p>
            <a:pPr marL="414527" indent="-414527" defTabSz="1658070">
              <a:spcBef>
                <a:spcPts val="3000"/>
              </a:spcBef>
              <a:defRPr sz="3264"/>
            </a:pPr>
            <a:r>
              <a:t>Cost-efficient, high-performance DDR4 upgrade</a:t>
            </a:r>
          </a:p>
          <a:p>
            <a:pPr marL="414527" indent="-414527" defTabSz="1658070">
              <a:spcBef>
                <a:spcPts val="3000"/>
              </a:spcBef>
              <a:defRPr sz="3264"/>
            </a:pPr>
            <a:r>
              <a:t>Intel XMP-ready profiles optimized for Intel’s latest chipsets. Available in fast speeds up to 3466MHz</a:t>
            </a:r>
          </a:p>
          <a:p>
            <a:pPr marL="414527" indent="-414527" defTabSz="1658070">
              <a:spcBef>
                <a:spcPts val="3000"/>
              </a:spcBef>
              <a:defRPr sz="3264"/>
            </a:pPr>
            <a:r>
              <a:t>HyperX FURY 3200MHz memory designed to enable most motherboards running either Intel 7th generation Core i3/i5/i7 processors (Kaby Lake) and later, or AMD 2nd generation Ryzen 3/5/7, Threadripper processors (Pinnacle Ridge) and later to overclock the memory to advertised speeds. Enable system Extreme Memory Profile (Intel) or Ryzen Master Utility (AMD) to select FURY memory overclock profiles to achieve target speed. Check motherboard or computer manufacture support website for BIOS updates to improve system performance and stability</a:t>
            </a:r>
          </a:p>
          <a:p>
            <a:pPr marL="414527" indent="-414527" defTabSz="1658070">
              <a:spcBef>
                <a:spcPts val="3000"/>
              </a:spcBef>
              <a:defRPr sz="3264"/>
            </a:pPr>
            <a:r>
              <a:t>Plug N Play functionality at 2400MHz and 2666MHz</a:t>
            </a:r>
          </a:p>
        </p:txBody>
      </p:sp>
      <p:pic>
        <p:nvPicPr>
          <p:cNvPr id="172" name="Image" descr="Image"/>
          <p:cNvPicPr>
            <a:picLocks noChangeAspect="1"/>
          </p:cNvPicPr>
          <p:nvPr/>
        </p:nvPicPr>
        <p:blipFill>
          <a:blip r:embed="rId2">
            <a:extLst/>
          </a:blip>
          <a:stretch>
            <a:fillRect/>
          </a:stretch>
        </p:blipFill>
        <p:spPr>
          <a:xfrm>
            <a:off x="15190211" y="4184912"/>
            <a:ext cx="8008619" cy="800861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SD"/>
          <p:cNvSpPr txBox="1"/>
          <p:nvPr>
            <p:ph type="title"/>
          </p:nvPr>
        </p:nvSpPr>
        <p:spPr>
          <a:prstGeom prst="rect">
            <a:avLst/>
          </a:prstGeom>
        </p:spPr>
        <p:txBody>
          <a:bodyPr/>
          <a:lstStyle/>
          <a:p>
            <a:pPr/>
            <a:r>
              <a:t>SSD</a:t>
            </a:r>
          </a:p>
        </p:txBody>
      </p:sp>
      <p:sp>
        <p:nvSpPr>
          <p:cNvPr id="175" name="Samsung 970 EVO Plus (MZ-V7S1T0B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Samsung 970 EVO Plus (MZ-V7S1T0BW)</a:t>
            </a:r>
          </a:p>
        </p:txBody>
      </p:sp>
      <p:sp>
        <p:nvSpPr>
          <p:cNvPr id="176" name="Sequential Read/Write speeds up to 3,500/3,300 MB/s respectively. Performance varies based on system hardware and configuration…"/>
          <p:cNvSpPr txBox="1"/>
          <p:nvPr>
            <p:ph type="body" sz="half" idx="1"/>
          </p:nvPr>
        </p:nvSpPr>
        <p:spPr>
          <a:xfrm>
            <a:off x="1206500" y="4248504"/>
            <a:ext cx="8229680" cy="8256012"/>
          </a:xfrm>
          <a:prstGeom prst="rect">
            <a:avLst/>
          </a:prstGeom>
        </p:spPr>
        <p:txBody>
          <a:bodyPr/>
          <a:lstStyle/>
          <a:p>
            <a:pPr marL="481584" indent="-481584" defTabSz="1926287">
              <a:spcBef>
                <a:spcPts val="3500"/>
              </a:spcBef>
              <a:defRPr sz="3792"/>
            </a:pPr>
            <a:r>
              <a:t>Sequential Read/Write speeds up to 3,500/3,300 MB/s respectively. Performance varies based on system hardware and configuration</a:t>
            </a:r>
          </a:p>
          <a:p>
            <a:pPr marL="481584" indent="-481584" defTabSz="1926287">
              <a:spcBef>
                <a:spcPts val="3500"/>
              </a:spcBef>
              <a:defRPr sz="3792"/>
            </a:pPr>
            <a:r>
              <a:t>Interface : NVMe (PCIe Gen 3.0 x 4)</a:t>
            </a:r>
          </a:p>
          <a:p>
            <a:pPr marL="481584" indent="-481584" defTabSz="1926287">
              <a:spcBef>
                <a:spcPts val="3500"/>
              </a:spcBef>
              <a:defRPr sz="3792"/>
            </a:pPr>
            <a:r>
              <a:t>Form Factor : M.2</a:t>
            </a:r>
          </a:p>
          <a:p>
            <a:pPr marL="481584" indent="-481584" defTabSz="1926287">
              <a:spcBef>
                <a:spcPts val="3500"/>
              </a:spcBef>
              <a:defRPr sz="3792"/>
            </a:pPr>
            <a:r>
              <a:t>Available Capacity : Up to 2 TB</a:t>
            </a:r>
          </a:p>
          <a:p>
            <a:pPr marL="481584" indent="-481584" defTabSz="1926287">
              <a:spcBef>
                <a:spcPts val="3500"/>
              </a:spcBef>
              <a:defRPr sz="3792"/>
            </a:pPr>
            <a:r>
              <a:t>Designed for tech enthusiasts, hardcore gamers and professionals who need unrivaled performance</a:t>
            </a:r>
          </a:p>
        </p:txBody>
      </p:sp>
      <p:pic>
        <p:nvPicPr>
          <p:cNvPr id="177" name="Image" descr="Image"/>
          <p:cNvPicPr>
            <a:picLocks noChangeAspect="1"/>
          </p:cNvPicPr>
          <p:nvPr/>
        </p:nvPicPr>
        <p:blipFill>
          <a:blip r:embed="rId2">
            <a:extLst/>
          </a:blip>
          <a:stretch>
            <a:fillRect/>
          </a:stretch>
        </p:blipFill>
        <p:spPr>
          <a:xfrm>
            <a:off x="10644879" y="5219297"/>
            <a:ext cx="12407901" cy="36957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Power supply"/>
          <p:cNvSpPr txBox="1"/>
          <p:nvPr>
            <p:ph type="title"/>
          </p:nvPr>
        </p:nvSpPr>
        <p:spPr>
          <a:prstGeom prst="rect">
            <a:avLst/>
          </a:prstGeom>
        </p:spPr>
        <p:txBody>
          <a:bodyPr/>
          <a:lstStyle/>
          <a:p>
            <a:pPr/>
            <a:r>
              <a:t>Power supply</a:t>
            </a:r>
          </a:p>
        </p:txBody>
      </p:sp>
      <p:sp>
        <p:nvSpPr>
          <p:cNvPr id="180" name="Cooler MasterWatt 650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Cooler MasterWatt 650W</a:t>
            </a:r>
          </a:p>
        </p:txBody>
      </p:sp>
      <p:sp>
        <p:nvSpPr>
          <p:cNvPr id="181" name="650W semi-modular ATX power supply…"/>
          <p:cNvSpPr txBox="1"/>
          <p:nvPr>
            <p:ph type="body" sz="half" idx="1"/>
          </p:nvPr>
        </p:nvSpPr>
        <p:spPr>
          <a:xfrm>
            <a:off x="1206500" y="4248504"/>
            <a:ext cx="8854290" cy="8256012"/>
          </a:xfrm>
          <a:prstGeom prst="rect">
            <a:avLst/>
          </a:prstGeom>
        </p:spPr>
        <p:txBody>
          <a:bodyPr/>
          <a:lstStyle/>
          <a:p>
            <a:pPr marL="487680" indent="-487680" defTabSz="1950671">
              <a:spcBef>
                <a:spcPts val="3600"/>
              </a:spcBef>
              <a:defRPr sz="3840"/>
            </a:pPr>
            <a:r>
              <a:t>650W semi-modular ATX power supply</a:t>
            </a:r>
          </a:p>
          <a:p>
            <a:pPr marL="487680" indent="-487680" defTabSz="1950671">
              <a:spcBef>
                <a:spcPts val="3600"/>
              </a:spcBef>
              <a:defRPr sz="3840"/>
            </a:pPr>
            <a:r>
              <a:t>Semi-fanless up till 15% load</a:t>
            </a:r>
          </a:p>
          <a:p>
            <a:pPr marL="487680" indent="-487680" defTabSz="1950671">
              <a:spcBef>
                <a:spcPts val="3600"/>
              </a:spcBef>
              <a:defRPr sz="3840"/>
            </a:pPr>
            <a:r>
              <a:t>Temperature controlled 120 millimeter fan with dustproof LDB bearing</a:t>
            </a:r>
          </a:p>
          <a:p>
            <a:pPr marL="487680" indent="-487680" defTabSz="1950671">
              <a:spcBef>
                <a:spcPts val="3600"/>
              </a:spcBef>
              <a:defRPr sz="3840"/>
            </a:pPr>
            <a:r>
              <a:t>5 years</a:t>
            </a:r>
          </a:p>
          <a:p>
            <a:pPr marL="487680" indent="-487680" defTabSz="1950671">
              <a:spcBef>
                <a:spcPts val="3600"/>
              </a:spcBef>
              <a:defRPr sz="3840"/>
            </a:pPr>
            <a:r>
              <a:t>Dc-to-dc circuit design for stable voltage output</a:t>
            </a:r>
          </a:p>
          <a:p>
            <a:pPr marL="487680" indent="-487680" defTabSz="1950671">
              <a:spcBef>
                <a:spcPts val="3600"/>
              </a:spcBef>
              <a:defRPr sz="3840"/>
            </a:pPr>
            <a:r>
              <a:t>Thicker 16AWG PCIe cables to support the latest graphics cards</a:t>
            </a:r>
          </a:p>
        </p:txBody>
      </p:sp>
      <p:pic>
        <p:nvPicPr>
          <p:cNvPr id="182" name="Image" descr="Image"/>
          <p:cNvPicPr>
            <a:picLocks noChangeAspect="1"/>
          </p:cNvPicPr>
          <p:nvPr/>
        </p:nvPicPr>
        <p:blipFill>
          <a:blip r:embed="rId2">
            <a:extLst/>
          </a:blip>
          <a:stretch>
            <a:fillRect/>
          </a:stretch>
        </p:blipFill>
        <p:spPr>
          <a:xfrm>
            <a:off x="11051047" y="2832100"/>
            <a:ext cx="12344401" cy="80518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Body"/>
          <p:cNvSpPr txBox="1"/>
          <p:nvPr>
            <p:ph type="title"/>
          </p:nvPr>
        </p:nvSpPr>
        <p:spPr>
          <a:prstGeom prst="rect">
            <a:avLst/>
          </a:prstGeom>
        </p:spPr>
        <p:txBody>
          <a:bodyPr/>
          <a:lstStyle/>
          <a:p>
            <a:pPr/>
            <a:r>
              <a:t>Body</a:t>
            </a:r>
          </a:p>
        </p:txBody>
      </p:sp>
      <p:sp>
        <p:nvSpPr>
          <p:cNvPr id="185" name="NZXT H510"/>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NZXT H510</a:t>
            </a:r>
          </a:p>
        </p:txBody>
      </p:sp>
      <p:pic>
        <p:nvPicPr>
          <p:cNvPr id="186" name="Image" descr="Image"/>
          <p:cNvPicPr>
            <a:picLocks noChangeAspect="1"/>
          </p:cNvPicPr>
          <p:nvPr/>
        </p:nvPicPr>
        <p:blipFill>
          <a:blip r:embed="rId2">
            <a:extLst/>
          </a:blip>
          <a:stretch>
            <a:fillRect/>
          </a:stretch>
        </p:blipFill>
        <p:spPr>
          <a:xfrm>
            <a:off x="8552572" y="154285"/>
            <a:ext cx="6534590" cy="6534590"/>
          </a:xfrm>
          <a:prstGeom prst="rect">
            <a:avLst/>
          </a:prstGeom>
          <a:ln w="12700">
            <a:miter lim="400000"/>
          </a:ln>
        </p:spPr>
      </p:pic>
      <p:pic>
        <p:nvPicPr>
          <p:cNvPr id="187" name="Image" descr="Image"/>
          <p:cNvPicPr>
            <a:picLocks noChangeAspect="1"/>
          </p:cNvPicPr>
          <p:nvPr/>
        </p:nvPicPr>
        <p:blipFill>
          <a:blip r:embed="rId3">
            <a:extLst/>
          </a:blip>
          <a:stretch>
            <a:fillRect/>
          </a:stretch>
        </p:blipFill>
        <p:spPr>
          <a:xfrm>
            <a:off x="16438760" y="3590705"/>
            <a:ext cx="6534590" cy="6534590"/>
          </a:xfrm>
          <a:prstGeom prst="rect">
            <a:avLst/>
          </a:prstGeom>
          <a:ln w="12700">
            <a:miter lim="400000"/>
          </a:ln>
        </p:spPr>
      </p:pic>
      <p:pic>
        <p:nvPicPr>
          <p:cNvPr id="188" name="Image" descr="Image"/>
          <p:cNvPicPr>
            <a:picLocks noChangeAspect="1"/>
          </p:cNvPicPr>
          <p:nvPr/>
        </p:nvPicPr>
        <p:blipFill>
          <a:blip r:embed="rId4">
            <a:extLst/>
          </a:blip>
          <a:stretch>
            <a:fillRect/>
          </a:stretch>
        </p:blipFill>
        <p:spPr>
          <a:xfrm>
            <a:off x="8552572" y="7019797"/>
            <a:ext cx="6534590" cy="6534589"/>
          </a:xfrm>
          <a:prstGeom prst="rect">
            <a:avLst/>
          </a:prstGeom>
          <a:ln w="12700">
            <a:miter lim="400000"/>
          </a:ln>
        </p:spPr>
      </p:pic>
      <p:sp>
        <p:nvSpPr>
          <p:cNvPr id="189" name="This compact mid-tower is an ideal case for the majority of builds. The H510 is easy-to-build-in and offers flexibility for a variety of ATX parts.…"/>
          <p:cNvSpPr txBox="1"/>
          <p:nvPr>
            <p:ph type="body" sz="quarter" idx="1"/>
          </p:nvPr>
        </p:nvSpPr>
        <p:spPr>
          <a:xfrm>
            <a:off x="1206500" y="4248504"/>
            <a:ext cx="7201583" cy="8256012"/>
          </a:xfrm>
          <a:prstGeom prst="rect">
            <a:avLst/>
          </a:prstGeom>
        </p:spPr>
        <p:txBody>
          <a:bodyPr/>
          <a:lstStyle/>
          <a:p>
            <a:pPr marL="384047" indent="-384047" defTabSz="1536153">
              <a:spcBef>
                <a:spcPts val="2800"/>
              </a:spcBef>
              <a:defRPr sz="3024"/>
            </a:pPr>
            <a:r>
              <a:t>This compact mid-tower is an ideal case for the majority of builds. The H510 is easy-to-build-in and offers flexibility for a variety of ATX parts.</a:t>
            </a:r>
          </a:p>
          <a:p>
            <a:pPr marL="384047" indent="-384047" defTabSz="1536153">
              <a:spcBef>
                <a:spcPts val="2800"/>
              </a:spcBef>
              <a:defRPr sz="3024"/>
            </a:pPr>
            <a:r>
              <a:t>Iconic cable management bar and uninterrupted tempered-glass side panel</a:t>
            </a:r>
          </a:p>
          <a:p>
            <a:pPr marL="384047" indent="-384047" defTabSz="1536153">
              <a:spcBef>
                <a:spcPts val="2800"/>
              </a:spcBef>
              <a:defRPr sz="3024"/>
            </a:pPr>
            <a:r>
              <a:t>USB 3.2 Gen2-compatible USB-C connector on the front panel</a:t>
            </a:r>
          </a:p>
          <a:p>
            <a:pPr marL="384047" indent="-384047" defTabSz="1536153">
              <a:spcBef>
                <a:spcPts val="2800"/>
              </a:spcBef>
              <a:defRPr sz="3024"/>
            </a:pPr>
            <a:r>
              <a:t>Cable routing kit with pre-installed channels and straps</a:t>
            </a:r>
          </a:p>
          <a:p>
            <a:pPr marL="384047" indent="-384047" defTabSz="1536153">
              <a:spcBef>
                <a:spcPts val="2800"/>
              </a:spcBef>
              <a:defRPr sz="3024"/>
            </a:pPr>
            <a:r>
              <a:t>Two Aer F120mm fans and removable filter on PSU intake</a:t>
            </a:r>
          </a:p>
          <a:p>
            <a:pPr marL="384047" indent="-384047" defTabSz="1536153">
              <a:spcBef>
                <a:spcPts val="2800"/>
              </a:spcBef>
              <a:defRPr sz="3024"/>
            </a:pPr>
            <a:r>
              <a:t>Removable bracket designed for radiators up to 280mm</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Graphic card"/>
          <p:cNvSpPr txBox="1"/>
          <p:nvPr>
            <p:ph type="title"/>
          </p:nvPr>
        </p:nvSpPr>
        <p:spPr>
          <a:prstGeom prst="rect">
            <a:avLst/>
          </a:prstGeom>
        </p:spPr>
        <p:txBody>
          <a:bodyPr/>
          <a:lstStyle/>
          <a:p>
            <a:pPr/>
            <a:r>
              <a:t>Graphic card</a:t>
            </a:r>
          </a:p>
        </p:txBody>
      </p:sp>
      <p:sp>
        <p:nvSpPr>
          <p:cNvPr id="192" name="NVIDIA RTX 3080"/>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NVIDIA RTX 3080</a:t>
            </a:r>
          </a:p>
        </p:txBody>
      </p:sp>
      <p:sp>
        <p:nvSpPr>
          <p:cNvPr id="193" name="NVIDIA Ampere Streaming Multiprocessors: The building blocks for the world’s fastest, most efficient GPU, the all-new Ampere SM brings 2X the FP32 throughput and improved power efficiency.…"/>
          <p:cNvSpPr txBox="1"/>
          <p:nvPr>
            <p:ph type="body" sz="half" idx="1"/>
          </p:nvPr>
        </p:nvSpPr>
        <p:spPr>
          <a:xfrm>
            <a:off x="1206500" y="4248504"/>
            <a:ext cx="10936261" cy="8256012"/>
          </a:xfrm>
          <a:prstGeom prst="rect">
            <a:avLst/>
          </a:prstGeom>
        </p:spPr>
        <p:txBody>
          <a:bodyPr/>
          <a:lstStyle/>
          <a:p>
            <a:pPr marL="323087" indent="-323087" defTabSz="1292319">
              <a:spcBef>
                <a:spcPts val="2300"/>
              </a:spcBef>
              <a:defRPr sz="2543"/>
            </a:pPr>
            <a:r>
              <a:t>NVIDIA Ampere Streaming Multiprocessors: The building blocks for the world’s fastest, most efficient GPU, the all-new Ampere SM brings 2X the FP32 throughput and improved power efficiency.</a:t>
            </a:r>
          </a:p>
          <a:p>
            <a:pPr marL="323087" indent="-323087" defTabSz="1292319">
              <a:spcBef>
                <a:spcPts val="2300"/>
              </a:spcBef>
              <a:defRPr sz="2543"/>
            </a:pPr>
            <a:r>
              <a:t>2nd Generation RT Cores: Experience 2X the throughput of 1st Gen RT Cores, plus concurrent RT and shading for a whole new level of ray tracing performance.</a:t>
            </a:r>
          </a:p>
          <a:p>
            <a:pPr marL="323087" indent="-323087" defTabSz="1292319">
              <a:spcBef>
                <a:spcPts val="2300"/>
              </a:spcBef>
              <a:defRPr sz="2543"/>
            </a:pPr>
            <a:r>
              <a:t>3rd Generation Tensor Cores: Get up to 2X the throughput with structural sparsity and advanced AI algorithms such as DLSS. Now with support for up to 8K resolution, these cores deliver a massive boost in game performance and all-new AI capabilities.</a:t>
            </a:r>
          </a:p>
          <a:p>
            <a:pPr marL="323087" indent="-323087" defTabSz="1292319">
              <a:spcBef>
                <a:spcPts val="2300"/>
              </a:spcBef>
              <a:defRPr sz="2543"/>
            </a:pPr>
            <a:r>
              <a:t>Axial-Tech Fan Design has been newly tuned with a reversed central fan direction for less turbulence.</a:t>
            </a:r>
          </a:p>
          <a:p>
            <a:pPr marL="323087" indent="-323087" defTabSz="1292319">
              <a:spcBef>
                <a:spcPts val="2300"/>
              </a:spcBef>
              <a:defRPr sz="2543"/>
            </a:pPr>
            <a:r>
              <a:t>Military-grade Capacitors and other TUF components enhance durability and performance.</a:t>
            </a:r>
          </a:p>
          <a:p>
            <a:pPr marL="323087" indent="-323087" defTabSz="1292319">
              <a:spcBef>
                <a:spcPts val="2300"/>
              </a:spcBef>
              <a:defRPr sz="2543"/>
            </a:pPr>
            <a:r>
              <a:t>Dual Ball Fan Bearings can last up to twice as long as sleeve bearing designs.</a:t>
            </a:r>
          </a:p>
          <a:p>
            <a:pPr marL="323087" indent="-323087" defTabSz="1292319">
              <a:spcBef>
                <a:spcPts val="2300"/>
              </a:spcBef>
              <a:defRPr sz="2543"/>
            </a:pPr>
            <a:r>
              <a:t>GPU Tweak II provides intuitive performance tweaking, thermal controls, and system monitoring.</a:t>
            </a:r>
          </a:p>
        </p:txBody>
      </p:sp>
      <p:pic>
        <p:nvPicPr>
          <p:cNvPr id="194" name="Image" descr="Image"/>
          <p:cNvPicPr>
            <a:picLocks noChangeAspect="1"/>
          </p:cNvPicPr>
          <p:nvPr/>
        </p:nvPicPr>
        <p:blipFill>
          <a:blip r:embed="rId2">
            <a:extLst/>
          </a:blip>
          <a:stretch>
            <a:fillRect/>
          </a:stretch>
        </p:blipFill>
        <p:spPr>
          <a:xfrm>
            <a:off x="14016705" y="4462269"/>
            <a:ext cx="8310491" cy="782848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